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Faustina" panose="020B060402020202020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entury Schoolbook" panose="02040604050505020304" pitchFamily="18" charset="0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dknRqC3MY8pZaZHLJ52jtubAs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33CDBC-1C79-4E58-92A1-97E11264CA64}">
  <a:tblStyle styleId="{4133CDBC-1C79-4E58-92A1-97E11264CA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638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19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59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234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464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37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83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14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707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78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483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69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6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92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04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12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61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58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88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68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’є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7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137121" y="17145"/>
            <a:ext cx="4556520" cy="270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4400"/>
              <a:buFont typeface="Century Schoolbook"/>
              <a:buNone/>
            </a:pPr>
            <a:r>
              <a:rPr lang="uk-UA" sz="4400" b="1">
                <a:solidFill>
                  <a:srgbClr val="CC00C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uk-UA" sz="4000" b="1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ЗОВНІШНЄ НЕЗАЛЕЖНЕ ОЦІНЮВАННЯ</a:t>
            </a:r>
            <a:endParaRPr sz="4000" b="1">
              <a:solidFill>
                <a:srgbClr val="00206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674" y="244790"/>
            <a:ext cx="1774090" cy="107298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6508796" y="2999267"/>
            <a:ext cx="19543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 i="0" u="none" strike="noStrike" cap="none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2022</a:t>
            </a:r>
            <a:endParaRPr sz="6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r="15856"/>
          <a:stretch/>
        </p:blipFill>
        <p:spPr>
          <a:xfrm>
            <a:off x="248194" y="2999267"/>
            <a:ext cx="5342707" cy="357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 descr="Фрагмент екран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06" y="0"/>
            <a:ext cx="84428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106" y="1"/>
            <a:ext cx="84428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553624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 b="84523"/>
          <a:stretch/>
        </p:blipFill>
        <p:spPr>
          <a:xfrm>
            <a:off x="628650" y="1"/>
            <a:ext cx="8515351" cy="71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3624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 descr="Фрагмент екрана"/>
          <p:cNvPicPr preferRelativeResize="0"/>
          <p:nvPr/>
        </p:nvPicPr>
        <p:blipFill rotWithShape="1">
          <a:blip r:embed="rId5">
            <a:alphaModFix/>
          </a:blip>
          <a:srcRect b="16976"/>
          <a:stretch/>
        </p:blipFill>
        <p:spPr>
          <a:xfrm>
            <a:off x="628650" y="718458"/>
            <a:ext cx="8515350" cy="408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 t="33177" b="6432"/>
          <a:stretch/>
        </p:blipFill>
        <p:spPr>
          <a:xfrm>
            <a:off x="628649" y="4807131"/>
            <a:ext cx="8515351" cy="205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1280160" y="0"/>
            <a:ext cx="7863840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7284236" y="4281653"/>
            <a:ext cx="1678531" cy="4875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7005306" y="3077374"/>
            <a:ext cx="2008800" cy="92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7199974" y="2346575"/>
            <a:ext cx="1678500" cy="456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Текст заяви,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дата, підпис</a:t>
            </a:r>
            <a:endParaRPr sz="135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7375852" y="1335402"/>
            <a:ext cx="1436700" cy="557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7317338" y="1371700"/>
            <a:ext cx="1553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Прізвище,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ініціали</a:t>
            </a:r>
            <a:endParaRPr sz="135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6760207" y="3195815"/>
            <a:ext cx="23301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Серія (за наявності), </a:t>
            </a:r>
            <a:endParaRPr sz="135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номер паспортного документа</a:t>
            </a:r>
            <a:endParaRPr/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6906" y="5243831"/>
            <a:ext cx="985557" cy="98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/>
          <p:nvPr/>
        </p:nvSpPr>
        <p:spPr>
          <a:xfrm rot="10800000">
            <a:off x="2512593" y="4689029"/>
            <a:ext cx="273900" cy="34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7243614" y="4338221"/>
            <a:ext cx="18267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Заклад освіти</a:t>
            </a:r>
            <a:endParaRPr/>
          </a:p>
        </p:txBody>
      </p:sp>
      <p:sp>
        <p:nvSpPr>
          <p:cNvPr id="199" name="Google Shape;199;p12"/>
          <p:cNvSpPr/>
          <p:nvPr/>
        </p:nvSpPr>
        <p:spPr>
          <a:xfrm>
            <a:off x="1265000" y="1624496"/>
            <a:ext cx="1436700" cy="557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Фотокартка розміром </a:t>
            </a:r>
            <a:r>
              <a:rPr lang="uk-UA" sz="1350" b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3х4</a:t>
            </a:r>
            <a:endParaRPr b="1"/>
          </a:p>
        </p:txBody>
      </p:sp>
      <p:sp>
        <p:nvSpPr>
          <p:cNvPr id="200" name="Google Shape;200;p12"/>
          <p:cNvSpPr/>
          <p:nvPr/>
        </p:nvSpPr>
        <p:spPr>
          <a:xfrm>
            <a:off x="970115" y="2472966"/>
            <a:ext cx="1436638" cy="40623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Дата народження</a:t>
            </a:r>
            <a:endParaRPr/>
          </a:p>
        </p:txBody>
      </p:sp>
      <p:sp>
        <p:nvSpPr>
          <p:cNvPr id="201" name="Google Shape;201;p12"/>
          <p:cNvSpPr/>
          <p:nvPr/>
        </p:nvSpPr>
        <p:spPr>
          <a:xfrm>
            <a:off x="1206512" y="4479318"/>
            <a:ext cx="1294500" cy="45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Перелік предметів</a:t>
            </a:r>
            <a:endParaRPr/>
          </a:p>
        </p:txBody>
      </p:sp>
      <p:sp>
        <p:nvSpPr>
          <p:cNvPr id="202" name="Google Shape;202;p12"/>
          <p:cNvSpPr/>
          <p:nvPr/>
        </p:nvSpPr>
        <p:spPr>
          <a:xfrm>
            <a:off x="320913" y="5130525"/>
            <a:ext cx="2700000" cy="164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Наявність медичного висновку про створення особливих (спеціальних) умов для проходження зовнішнього незалежного оцінювання за формою №086-3/о</a:t>
            </a:r>
            <a:endParaRPr sz="135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822639" y="3170296"/>
            <a:ext cx="1912200" cy="111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5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Адреса, за якою особі може бути надіслана офіційна кореспонденція</a:t>
            </a:r>
            <a:endParaRPr sz="135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2304412" y="358397"/>
            <a:ext cx="58330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реєстраційної картки</a:t>
            </a:r>
            <a:endParaRPr sz="2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 descr="Фрагмент екран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7576" y="1421591"/>
            <a:ext cx="3743847" cy="4999924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6">
            <a:alphaModFix/>
          </a:blip>
          <a:srcRect t="21433" r="57552" b="5686"/>
          <a:stretch/>
        </p:blipFill>
        <p:spPr>
          <a:xfrm>
            <a:off x="3264062" y="1607197"/>
            <a:ext cx="501113" cy="5693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2"/>
          <p:cNvCxnSpPr/>
          <p:nvPr/>
        </p:nvCxnSpPr>
        <p:spPr>
          <a:xfrm>
            <a:off x="2406753" y="2781292"/>
            <a:ext cx="1466168" cy="4058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12"/>
          <p:cNvCxnSpPr/>
          <p:nvPr/>
        </p:nvCxnSpPr>
        <p:spPr>
          <a:xfrm>
            <a:off x="2750497" y="3745336"/>
            <a:ext cx="30496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2"/>
          <p:cNvCxnSpPr/>
          <p:nvPr/>
        </p:nvCxnSpPr>
        <p:spPr>
          <a:xfrm>
            <a:off x="2911718" y="5382179"/>
            <a:ext cx="456300" cy="1113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2"/>
          <p:cNvCxnSpPr/>
          <p:nvPr/>
        </p:nvCxnSpPr>
        <p:spPr>
          <a:xfrm flipH="1">
            <a:off x="6176706" y="1668631"/>
            <a:ext cx="1263900" cy="284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12"/>
          <p:cNvCxnSpPr>
            <a:stCxn id="192" idx="1"/>
          </p:cNvCxnSpPr>
          <p:nvPr/>
        </p:nvCxnSpPr>
        <p:spPr>
          <a:xfrm rot="10800000">
            <a:off x="6629374" y="2574575"/>
            <a:ext cx="5706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3" name="Google Shape;213;p12"/>
          <p:cNvCxnSpPr>
            <a:stCxn id="191" idx="1"/>
          </p:cNvCxnSpPr>
          <p:nvPr/>
        </p:nvCxnSpPr>
        <p:spPr>
          <a:xfrm rot="10800000">
            <a:off x="6125106" y="3542074"/>
            <a:ext cx="8802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12"/>
          <p:cNvCxnSpPr/>
          <p:nvPr/>
        </p:nvCxnSpPr>
        <p:spPr>
          <a:xfrm rot="10800000">
            <a:off x="5930153" y="4113076"/>
            <a:ext cx="1315373" cy="359867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12"/>
          <p:cNvCxnSpPr/>
          <p:nvPr/>
        </p:nvCxnSpPr>
        <p:spPr>
          <a:xfrm>
            <a:off x="2713122" y="1901988"/>
            <a:ext cx="495337" cy="4351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2288510" y="187850"/>
            <a:ext cx="5518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комплектів реєстраційних документів</a:t>
            </a:r>
            <a:endParaRPr sz="3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1F386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rgbClr val="1F3864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22" name="Google Shape;222;p13" descr="ÐÐ¾Ð²âÑÐ·Ð°Ð½Ðµ Ð·Ð¾Ð±ÑÐ°Ð¶ÐµÐ½Ð½Ñ"/>
          <p:cNvPicPr preferRelativeResize="0"/>
          <p:nvPr/>
        </p:nvPicPr>
        <p:blipFill rotWithShape="1">
          <a:blip r:embed="rId3">
            <a:alphaModFix/>
          </a:blip>
          <a:srcRect l="6180" t="14166" r="49574"/>
          <a:stretch/>
        </p:blipFill>
        <p:spPr>
          <a:xfrm>
            <a:off x="5394095" y="2099612"/>
            <a:ext cx="2499305" cy="167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 descr="ÐÐ¾Ð²âÑÐ·Ð°Ð½Ðµ Ð·Ð¾Ð±ÑÐ°Ð¶ÐµÐ½Ð½Ñ"/>
          <p:cNvPicPr preferRelativeResize="0"/>
          <p:nvPr/>
        </p:nvPicPr>
        <p:blipFill rotWithShape="1">
          <a:blip r:embed="rId3">
            <a:alphaModFix/>
          </a:blip>
          <a:srcRect l="55052" t="15065"/>
          <a:stretch/>
        </p:blipFill>
        <p:spPr>
          <a:xfrm>
            <a:off x="5382887" y="3890564"/>
            <a:ext cx="2545099" cy="166059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3"/>
          <p:cNvSpPr/>
          <p:nvPr/>
        </p:nvSpPr>
        <p:spPr>
          <a:xfrm>
            <a:off x="394133" y="1388179"/>
            <a:ext cx="3957181" cy="4438247"/>
          </a:xfrm>
          <a:prstGeom prst="foldedCorner">
            <a:avLst>
              <a:gd name="adj" fmla="val 16667"/>
            </a:avLst>
          </a:prstGeom>
          <a:solidFill>
            <a:srgbClr val="D8E2F3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Увага! </a:t>
            </a:r>
            <a:r>
              <a:rPr lang="uk-UA" sz="18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копіях документів випускник має написати </a:t>
            </a:r>
            <a:r>
              <a:rPr lang="uk-UA" sz="18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Згідно з оригіналом</a:t>
            </a:r>
            <a:r>
              <a:rPr lang="uk-UA" sz="18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(без лапок), поставити підпис, свої ініціали та прізвище, дату засвідчення копії</a:t>
            </a:r>
            <a:r>
              <a:rPr lang="uk-UA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6425668" y="3487791"/>
            <a:ext cx="1766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FF0000"/>
                </a:solidFill>
                <a:latin typeface="Faustina"/>
                <a:ea typeface="Faustina"/>
                <a:cs typeface="Faustina"/>
                <a:sym typeface="Faustina"/>
              </a:rPr>
              <a:t>Згідно з оригіналом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FF0000"/>
                </a:solidFill>
                <a:latin typeface="Faustina"/>
                <a:ea typeface="Faustina"/>
                <a:cs typeface="Faustina"/>
                <a:sym typeface="Faustina"/>
              </a:rPr>
              <a:t>дата        підпис  </a:t>
            </a:r>
            <a:r>
              <a:rPr lang="uk-UA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ПІБ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6127226" y="5364761"/>
            <a:ext cx="1766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FF0000"/>
                </a:solidFill>
                <a:latin typeface="Faustina"/>
                <a:ea typeface="Faustina"/>
                <a:cs typeface="Faustina"/>
                <a:sym typeface="Faustina"/>
              </a:rPr>
              <a:t>Згідно з оригіналом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FF0000"/>
                </a:solidFill>
                <a:latin typeface="Faustina"/>
                <a:ea typeface="Faustina"/>
                <a:cs typeface="Faustina"/>
                <a:sym typeface="Faustina"/>
              </a:rPr>
              <a:t>дата        підпис  </a:t>
            </a:r>
            <a:r>
              <a:rPr lang="uk-UA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ПІБ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/>
          <p:nvPr/>
        </p:nvSpPr>
        <p:spPr>
          <a:xfrm>
            <a:off x="5164863" y="1907770"/>
            <a:ext cx="2916455" cy="4006997"/>
          </a:xfrm>
          <a:prstGeom prst="rect">
            <a:avLst/>
          </a:prstGeom>
          <a:noFill/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1233762" y="-51902"/>
            <a:ext cx="7854984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435860" y="1109383"/>
            <a:ext cx="8633255" cy="104221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Реєстраційна картка </a:t>
            </a:r>
            <a:r>
              <a:rPr lang="uk-UA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uk-UA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фотокарткою розміром </a:t>
            </a:r>
            <a:r>
              <a:rPr lang="uk-UA" sz="1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3х4</a:t>
            </a:r>
            <a:r>
              <a:rPr lang="uk-UA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гарної якості з білим фоном (для сканування)</a:t>
            </a:r>
            <a:endParaRPr sz="15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копія паспорта </a:t>
            </a:r>
            <a:r>
              <a:rPr lang="uk-UA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(збільшені зображення обидвох сторін на листку </a:t>
            </a:r>
            <a:r>
              <a:rPr lang="uk-UA" sz="1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А-4</a:t>
            </a:r>
            <a:r>
              <a:rPr lang="uk-UA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написом </a:t>
            </a:r>
            <a:r>
              <a:rPr lang="uk-UA" sz="15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Згідно з оригіналом</a:t>
            </a:r>
            <a:r>
              <a:rPr lang="uk-UA" sz="15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(без лапок) </a:t>
            </a:r>
            <a:r>
              <a:rPr lang="uk-UA" sz="1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підписом, ініціалами та прізвищем, датою засвідчення копії)</a:t>
            </a:r>
            <a:endParaRPr sz="15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4"/>
          <p:cNvSpPr/>
          <p:nvPr/>
        </p:nvSpPr>
        <p:spPr>
          <a:xfrm rot="-953393">
            <a:off x="3979084" y="3549093"/>
            <a:ext cx="420632" cy="58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 rot="-953393">
            <a:off x="3250151" y="5218429"/>
            <a:ext cx="420632" cy="58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 rot="-953393">
            <a:off x="4116732" y="4262260"/>
            <a:ext cx="420632" cy="58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2046090" y="80183"/>
            <a:ext cx="557257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Комплект документів, який здається в гімназію до 16.02.2022</a:t>
            </a:r>
            <a:endParaRPr sz="26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Фрагмент екран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3804" y="2326776"/>
            <a:ext cx="3161562" cy="422228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14"/>
          <p:cNvSpPr/>
          <p:nvPr/>
        </p:nvSpPr>
        <p:spPr>
          <a:xfrm>
            <a:off x="5195570" y="2326776"/>
            <a:ext cx="3164388" cy="42122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4752488" y="4377052"/>
            <a:ext cx="379685" cy="360406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4" descr="ÐÐ¾Ð²âÑÐ·Ð°Ð½Ðµ Ð·Ð¾Ð±ÑÐ°Ð¶ÐµÐ½Ð½Ñ"/>
          <p:cNvPicPr preferRelativeResize="0"/>
          <p:nvPr/>
        </p:nvPicPr>
        <p:blipFill rotWithShape="1">
          <a:blip r:embed="rId5">
            <a:alphaModFix/>
          </a:blip>
          <a:srcRect l="6180" t="14166" r="49574"/>
          <a:stretch/>
        </p:blipFill>
        <p:spPr>
          <a:xfrm>
            <a:off x="5358848" y="2493587"/>
            <a:ext cx="2729528" cy="182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ÐÐ¾Ð²âÑÐ·Ð°Ð½Ðµ Ð·Ð¾Ð±ÑÐ°Ð¶ÐµÐ½Ð½Ñ"/>
          <p:cNvPicPr preferRelativeResize="0"/>
          <p:nvPr/>
        </p:nvPicPr>
        <p:blipFill rotWithShape="1">
          <a:blip r:embed="rId6">
            <a:alphaModFix/>
          </a:blip>
          <a:srcRect l="55052" t="15065"/>
          <a:stretch/>
        </p:blipFill>
        <p:spPr>
          <a:xfrm>
            <a:off x="5366558" y="4494362"/>
            <a:ext cx="2822411" cy="184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7">
            <a:alphaModFix/>
          </a:blip>
          <a:srcRect t="21433" r="57552" b="5686"/>
          <a:stretch/>
        </p:blipFill>
        <p:spPr>
          <a:xfrm>
            <a:off x="1674159" y="2493587"/>
            <a:ext cx="501113" cy="56936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6468046" y="4069661"/>
            <a:ext cx="1766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FF0000"/>
                </a:solidFill>
                <a:latin typeface="Faustina"/>
                <a:ea typeface="Faustina"/>
                <a:cs typeface="Faustina"/>
                <a:sym typeface="Faustina"/>
              </a:rPr>
              <a:t>Згідно з оригіналом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FF0000"/>
                </a:solidFill>
                <a:latin typeface="Faustina"/>
                <a:ea typeface="Faustina"/>
                <a:cs typeface="Faustina"/>
                <a:sym typeface="Faustina"/>
              </a:rPr>
              <a:t>дата        підпис  </a:t>
            </a:r>
            <a:r>
              <a:rPr lang="uk-UA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ПІБ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6508290" y="6062248"/>
            <a:ext cx="1766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FF0000"/>
                </a:solidFill>
                <a:latin typeface="Faustina"/>
                <a:ea typeface="Faustina"/>
                <a:cs typeface="Faustina"/>
                <a:sym typeface="Faustina"/>
              </a:rPr>
              <a:t>Згідно з оригіналом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FF0000"/>
                </a:solidFill>
                <a:latin typeface="Faustina"/>
                <a:ea typeface="Faustina"/>
                <a:cs typeface="Faustina"/>
                <a:sym typeface="Faustina"/>
              </a:rPr>
              <a:t>дата        підпис  </a:t>
            </a:r>
            <a:r>
              <a:rPr lang="uk-UA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ПІБ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1333205" y="743766"/>
            <a:ext cx="76625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uk-UA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r>
              <a:rPr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році</a:t>
            </a:r>
            <a:r>
              <a:rPr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приймаються сертифікати </a:t>
            </a:r>
            <a:r>
              <a:rPr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зовнішнього незалежного оцінювання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03136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2019, 2020, 2021, 2022 років </a:t>
            </a:r>
            <a:endParaRPr sz="32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 descr="зразок сертифіката - Word"/>
          <p:cNvPicPr preferRelativeResize="0"/>
          <p:nvPr/>
        </p:nvPicPr>
        <p:blipFill rotWithShape="1">
          <a:blip r:embed="rId4">
            <a:alphaModFix/>
          </a:blip>
          <a:srcRect l="23572" t="12013" r="22570" b="1872"/>
          <a:stretch/>
        </p:blipFill>
        <p:spPr>
          <a:xfrm>
            <a:off x="2828107" y="2313426"/>
            <a:ext cx="4924699" cy="4206241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15"/>
          <p:cNvPicPr preferRelativeResize="0"/>
          <p:nvPr/>
        </p:nvPicPr>
        <p:blipFill rotWithShape="1">
          <a:blip r:embed="rId5">
            <a:alphaModFix/>
          </a:blip>
          <a:srcRect l="5062" t="20414" r="56283" b="7761"/>
          <a:stretch/>
        </p:blipFill>
        <p:spPr>
          <a:xfrm>
            <a:off x="3030583" y="3148148"/>
            <a:ext cx="770708" cy="101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 descr="Фрагмент екрана"/>
          <p:cNvPicPr preferRelativeResize="0"/>
          <p:nvPr/>
        </p:nvPicPr>
        <p:blipFill rotWithShape="1">
          <a:blip r:embed="rId6">
            <a:alphaModFix/>
          </a:blip>
          <a:srcRect l="9639" t="7149"/>
          <a:stretch/>
        </p:blipFill>
        <p:spPr>
          <a:xfrm>
            <a:off x="6629400" y="3265714"/>
            <a:ext cx="1018903" cy="90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797806" y="1057652"/>
            <a:ext cx="4625246" cy="2638697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Здобувачам повної загальної середньої освіти індивідуальний конверт буде надіслано </a:t>
            </a:r>
            <a:r>
              <a:rPr lang="uk-UA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адресу закладу освіти, де вони навчаються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Заклад освіти отримає список учнів (слухачів, студентів), яким надіслано Сертифікати 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430518" y="3717750"/>
            <a:ext cx="5101478" cy="1359866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кожного учасника на </a:t>
            </a:r>
            <a:b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веб-сайті КРЦОЯО створюється </a:t>
            </a:r>
            <a:r>
              <a:rPr lang="uk-UA" sz="1800" b="1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інформаційна сторінка</a:t>
            </a:r>
            <a: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 до якої здійснюється за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номером Сертифіката</a:t>
            </a:r>
            <a: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</a:t>
            </a:r>
            <a:b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b="1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PIN-кодом</a:t>
            </a:r>
            <a: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указаним у ньому</a:t>
            </a:r>
            <a:endParaRPr sz="1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16" descr="Результат пошуку зображень за запитом &quot;кліпарт конверт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569" y="1609854"/>
            <a:ext cx="3412725" cy="255411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/>
          <p:nvPr/>
        </p:nvSpPr>
        <p:spPr>
          <a:xfrm>
            <a:off x="5964918" y="2137852"/>
            <a:ext cx="278238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BDC6"/>
              </a:buClr>
              <a:buSzPts val="2400"/>
              <a:buFont typeface="Noto Sans Symbols"/>
              <a:buNone/>
            </a:pPr>
            <a:r>
              <a:rPr lang="uk-UA" sz="2400" b="1" i="1">
                <a:solidFill>
                  <a:srgbClr val="2C1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Вміст конверта: </a:t>
            </a:r>
            <a:br>
              <a:rPr lang="uk-UA" sz="2400" b="1" i="1">
                <a:solidFill>
                  <a:srgbClr val="2C1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000" b="1" i="1">
                <a:solidFill>
                  <a:srgbClr val="2C1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1000" b="1" i="1">
                <a:solidFill>
                  <a:srgbClr val="2C1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400" b="1">
                <a:solidFill>
                  <a:srgbClr val="2C1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uk-UA" sz="2400" b="1" i="1">
                <a:solidFill>
                  <a:srgbClr val="2C1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Сертифікат </a:t>
            </a:r>
            <a:b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800" b="1">
                <a:solidFill>
                  <a:srgbClr val="2C1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uk-UA" sz="1800" b="1" i="1">
                <a:solidFill>
                  <a:srgbClr val="2C1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Реєстраційне повідомлення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188712" y="-42802"/>
            <a:ext cx="5466744" cy="109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uk-UA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реєстрації</a:t>
            </a:r>
            <a:endParaRPr sz="36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 descr="зразок сертифіката - Word"/>
          <p:cNvPicPr preferRelativeResize="0"/>
          <p:nvPr/>
        </p:nvPicPr>
        <p:blipFill rotWithShape="1">
          <a:blip r:embed="rId5">
            <a:alphaModFix/>
          </a:blip>
          <a:srcRect l="23572" t="12013" r="22570" b="1872"/>
          <a:stretch/>
        </p:blipFill>
        <p:spPr>
          <a:xfrm>
            <a:off x="5943599" y="4476198"/>
            <a:ext cx="3143695" cy="2191137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969" y="5150763"/>
            <a:ext cx="5101478" cy="160186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1" name="Google Shape;27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 l="5062" t="20414" r="56283" b="7761"/>
          <a:stretch/>
        </p:blipFill>
        <p:spPr>
          <a:xfrm>
            <a:off x="6096539" y="4907145"/>
            <a:ext cx="441853" cy="48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 descr="Фрагмент екрана"/>
          <p:cNvPicPr preferRelativeResize="0"/>
          <p:nvPr/>
        </p:nvPicPr>
        <p:blipFill rotWithShape="1">
          <a:blip r:embed="rId8">
            <a:alphaModFix/>
          </a:blip>
          <a:srcRect l="9639" t="7149"/>
          <a:stretch/>
        </p:blipFill>
        <p:spPr>
          <a:xfrm>
            <a:off x="8411370" y="4929435"/>
            <a:ext cx="518446" cy="464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8" name="Google Shape;278;p17"/>
          <p:cNvGraphicFramePr/>
          <p:nvPr/>
        </p:nvGraphicFramePr>
        <p:xfrm>
          <a:off x="1412841" y="39569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{4133CDBC-1C79-4E58-92A1-97E11264CA64}</a:tableStyleId>
              </a:tblPr>
              <a:tblGrid>
                <a:gridCol w="3262200"/>
              </a:tblGrid>
              <a:tr h="37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ЗАПРОШЕННЯ-ПЕРЕПУСТКА № _________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 участі в зовнішньому незалежному оцінюванні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(Прізвище, ім</a:t>
                      </a:r>
                      <a:r>
                        <a:rPr lang="uk-UA" sz="700" b="0" i="1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’</a:t>
                      </a:r>
                      <a:r>
                        <a:rPr lang="uk-UA" sz="7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я, по батькові абітурієнта) 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00" marR="914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1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 складання тесту з      </a:t>
                      </a: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(назва предмета тестування)</a:t>
                      </a:r>
                      <a:r>
                        <a:rPr lang="uk-UA" sz="7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r>
                        <a:rPr lang="uk-UA" sz="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апрошуємо Вас прибути </a:t>
                      </a: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(дата тестування)</a:t>
                      </a:r>
                      <a:r>
                        <a:rPr lang="uk-UA" sz="7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не пізніше 10 год. 50 хв. до пункту тестування, що розташований за адресою: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(адреса місця розташування пункту тестування)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(повна назва пункту тестування)  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00" marR="914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6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 складання тесту з      </a:t>
                      </a: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(назва предмета тестування)</a:t>
                      </a:r>
                      <a:r>
                        <a:rPr lang="uk-UA" sz="7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r>
                        <a:rPr lang="uk-UA" sz="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апрошуємо Вас прибути </a:t>
                      </a: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(дата тестування)</a:t>
                      </a:r>
                      <a:r>
                        <a:rPr lang="uk-UA" sz="7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не пізніше 10 год. 50 хв. до пункту тестування, що розташований за адресою: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(адреса місця розташування пункту тестування)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(повна назва пункту тестування)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00" marR="914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6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 складання тесту з      </a:t>
                      </a: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(назва предмета тестування)</a:t>
                      </a:r>
                      <a:r>
                        <a:rPr lang="uk-UA" sz="7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r>
                        <a:rPr lang="uk-UA" sz="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апрошуємо Вас прибути </a:t>
                      </a: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(дата тестування)</a:t>
                      </a:r>
                      <a:r>
                        <a:rPr lang="uk-UA" sz="7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не пізніше 10 год. 50 хв. до пункту тестування, що розташований за адресою: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1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(адреса місця розташування пункту тестування)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lang="uk-UA" sz="700" b="0" i="1" u="sng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(повна назва пункту тестування)</a:t>
                      </a:r>
                      <a:endParaRPr sz="700" b="0" i="0" u="none" strike="noStrike" cap="none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00" marR="914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79" name="Google Shape;279;p17"/>
          <p:cNvSpPr txBox="1"/>
          <p:nvPr/>
        </p:nvSpPr>
        <p:spPr>
          <a:xfrm>
            <a:off x="968004" y="1244396"/>
            <a:ext cx="810357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213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НЕ ЗАПІЗНЮВАТИСЯ ! </a:t>
            </a:r>
            <a:endParaRPr sz="1800" b="1" i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76213" marR="0" lvl="0" indent="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вході до пункту ЗНО </a:t>
            </a:r>
            <a:r>
              <a:rPr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пред’явити такі документи:</a:t>
            </a:r>
            <a:endParaRPr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114300" algn="l" rtl="0">
              <a:spcBef>
                <a:spcPts val="1140"/>
              </a:spcBef>
              <a:spcAft>
                <a:spcPts val="0"/>
              </a:spcAft>
              <a:buClr>
                <a:srgbClr val="0C5CA4"/>
              </a:buClr>
              <a:buSzPts val="1800"/>
              <a:buFont typeface="Noto Sans Symbols"/>
              <a:buChar char="✔"/>
            </a:pPr>
            <a:r>
              <a:rPr lang="uk-UA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Сертифікат</a:t>
            </a:r>
            <a:r>
              <a:rPr lang="uk-UA" sz="1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зовнішнього незалежного оцінювання (оригінал)</a:t>
            </a:r>
            <a:r>
              <a:rPr lang="uk-UA" sz="1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457200" marR="0" lvl="1" indent="-114300" algn="l" rtl="0">
              <a:spcBef>
                <a:spcPts val="600"/>
              </a:spcBef>
              <a:spcAft>
                <a:spcPts val="0"/>
              </a:spcAft>
              <a:buClr>
                <a:srgbClr val="0C5CA4"/>
              </a:buClr>
              <a:buSzPts val="1800"/>
              <a:buFont typeface="Noto Sans Symbols"/>
              <a:buChar char="✔"/>
            </a:pPr>
            <a:r>
              <a:rPr lang="uk-UA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</a:t>
            </a:r>
            <a:r>
              <a:rPr lang="uk-UA" sz="1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 </a:t>
            </a:r>
            <a:r>
              <a:rPr lang="uk-UA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інший документ</a:t>
            </a:r>
            <a:r>
              <a:rPr lang="uk-UA" sz="1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uk-UA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серія та номер якого зазначені в Сертифікаті (оригінал)</a:t>
            </a:r>
            <a:endParaRPr/>
          </a:p>
          <a:p>
            <a:pPr marL="457200" marR="0" lvl="1" indent="-114300" algn="l" rtl="0">
              <a:spcBef>
                <a:spcPts val="600"/>
              </a:spcBef>
              <a:spcAft>
                <a:spcPts val="0"/>
              </a:spcAft>
              <a:buClr>
                <a:srgbClr val="0C5CA4"/>
              </a:buClr>
              <a:buSzPts val="1800"/>
              <a:buFont typeface="Noto Sans Symbols"/>
              <a:buChar char="✔"/>
            </a:pPr>
            <a:r>
              <a:rPr lang="uk-UA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Запрошення</a:t>
            </a:r>
            <a:r>
              <a:rPr lang="uk-UA" sz="1800" b="0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uk-UA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перепустка</a:t>
            </a:r>
            <a:r>
              <a:rPr lang="uk-UA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участі в ЗНО (до </a:t>
            </a:r>
            <a:r>
              <a:rPr lang="uk-UA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29.04.22</a:t>
            </a:r>
            <a:r>
              <a:rPr lang="uk-UA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буде розміщена на інформаційній сторінці)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504" y="4711558"/>
            <a:ext cx="1063145" cy="1368706"/>
          </a:xfrm>
          <a:prstGeom prst="rect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325" y="5340615"/>
            <a:ext cx="1651000" cy="108743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3487630" y="320636"/>
            <a:ext cx="3064318" cy="54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uk-UA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ЗНО - 2022</a:t>
            </a:r>
            <a:endParaRPr sz="4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1436914" y="2533241"/>
            <a:ext cx="7537269" cy="408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ctr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07.06.2022 – </a:t>
            </a: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хімія, фізика</a:t>
            </a:r>
            <a:endParaRPr/>
          </a:p>
          <a:p>
            <a:pPr marL="171450" lvl="0" indent="-171450" algn="ctr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24.06.2022 – </a:t>
            </a: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мова, українська мова і література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171450" algn="ctr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27.06.2022 – </a:t>
            </a: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математика, математика </a:t>
            </a:r>
            <a:r>
              <a:rPr lang="uk-UA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(завд. рівня стандарту)</a:t>
            </a: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географія</a:t>
            </a:r>
            <a:endParaRPr/>
          </a:p>
          <a:p>
            <a:pPr marL="171450" lvl="0" indent="-171450" algn="ctr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30.06.2022 – </a:t>
            </a: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іноземні мови, історія України, біологія</a:t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1636580" y="1278688"/>
            <a:ext cx="3353431" cy="1675219"/>
          </a:xfrm>
          <a:prstGeom prst="roundRect">
            <a:avLst>
              <a:gd name="adj" fmla="val 16667"/>
            </a:avLst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ЗНО/ДПА 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F386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 інформаційних сторінках учасників</a:t>
            </a:r>
            <a:endParaRPr sz="1800" b="1">
              <a:solidFill>
                <a:srgbClr val="1F3864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2640604" y="480407"/>
            <a:ext cx="45251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 ЗНО/ДПА</a:t>
            </a:r>
            <a:endParaRPr sz="2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5120640" y="1317898"/>
            <a:ext cx="3454715" cy="1636010"/>
          </a:xfrm>
          <a:prstGeom prst="roundRect">
            <a:avLst>
              <a:gd name="adj" fmla="val 16667"/>
            </a:avLst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ДПА 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F386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 «Кабінетах керівників закладів освіти»</a:t>
            </a:r>
            <a:endParaRPr sz="1800" b="1">
              <a:solidFill>
                <a:srgbClr val="1F3864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93" name="Google Shape;2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/>
          <p:nvPr/>
        </p:nvSpPr>
        <p:spPr>
          <a:xfrm>
            <a:off x="1531479" y="0"/>
            <a:ext cx="7707086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9"/>
          <p:cNvSpPr/>
          <p:nvPr/>
        </p:nvSpPr>
        <p:spPr>
          <a:xfrm>
            <a:off x="3813502" y="2961812"/>
            <a:ext cx="5287910" cy="164342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(044) 355-15-84</a:t>
            </a:r>
            <a:endParaRPr sz="20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(044) 355-15-89               </a:t>
            </a: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телефони гарячої лінії КРЦОЯО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19"/>
          <p:cNvSpPr/>
          <p:nvPr/>
        </p:nvSpPr>
        <p:spPr>
          <a:xfrm>
            <a:off x="3770914" y="4962787"/>
            <a:ext cx="5762512" cy="15376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http://kyivtest.org.ua </a:t>
            </a:r>
            <a:endParaRPr sz="20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 Київського регіонального центру оцінювання якості освіти (КРЦОЯО)</a:t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2657302" y="1252590"/>
            <a:ext cx="7540254" cy="146390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вул. Міста Шалетт, 1а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Київ, 02192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(для листування: а/с 86, м.Київ, 02192)</a:t>
            </a:r>
            <a:endParaRPr/>
          </a:p>
        </p:txBody>
      </p:sp>
      <p:sp>
        <p:nvSpPr>
          <p:cNvPr id="302" name="Google Shape;302;p19"/>
          <p:cNvSpPr txBox="1"/>
          <p:nvPr/>
        </p:nvSpPr>
        <p:spPr>
          <a:xfrm>
            <a:off x="1864568" y="422786"/>
            <a:ext cx="603924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3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Інформаційна підтримка</a:t>
            </a:r>
            <a:endParaRPr/>
          </a:p>
        </p:txBody>
      </p:sp>
      <p:pic>
        <p:nvPicPr>
          <p:cNvPr id="303" name="Google Shape;303;p19"/>
          <p:cNvPicPr preferRelativeResize="0"/>
          <p:nvPr/>
        </p:nvPicPr>
        <p:blipFill rotWithShape="1">
          <a:blip r:embed="rId3">
            <a:alphaModFix/>
          </a:blip>
          <a:srcRect b="49838"/>
          <a:stretch/>
        </p:blipFill>
        <p:spPr>
          <a:xfrm>
            <a:off x="1531479" y="1280933"/>
            <a:ext cx="2341651" cy="156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 descr="Дело было в далеком 2007 году, раздается телефонный звонок, звонила девушка,  трубку взял отец… - Крутой облом - 10 февраля - 43405181994 -  Медиаплатформа МирТесен"/>
          <p:cNvPicPr preferRelativeResize="0"/>
          <p:nvPr/>
        </p:nvPicPr>
        <p:blipFill rotWithShape="1">
          <a:blip r:embed="rId4">
            <a:alphaModFix/>
          </a:blip>
          <a:srcRect l="33963" t="1878" r="10583" b="1585"/>
          <a:stretch/>
        </p:blipFill>
        <p:spPr>
          <a:xfrm>
            <a:off x="1633693" y="2902293"/>
            <a:ext cx="2137221" cy="195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9" descr="Фрагмент екран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1479" y="5025301"/>
            <a:ext cx="2927979" cy="124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188720" y="0"/>
            <a:ext cx="7955280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881623" y="657077"/>
            <a:ext cx="4781007" cy="54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uk-UA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Нормативні документи</a:t>
            </a:r>
            <a:endParaRPr sz="32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396140" y="1512005"/>
            <a:ext cx="72689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uk-UA" sz="2000">
                <a:solidFill>
                  <a:srgbClr val="065F7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Наказ МОН України від 05.05.2021  № 498 «Деякі питання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396141" y="2916288"/>
            <a:ext cx="7268975" cy="262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016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Календарний план організації та проведення у 2022 році зовнішнього незалежного оцінювання результатів навчання, здобутих на основі повної загальної середньої освіти, затверджений наказом Міністерства освіти і науки України від 02.11.2021  № 1166 «Про організацію та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 descr="https://dnz11sh.ucoz.com/_tbkp/1111/010619/1normbaz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25" y="327274"/>
            <a:ext cx="2478459" cy="1103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2076994" y="1375160"/>
            <a:ext cx="5094572" cy="5365274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 descr="ᐈ Листок отрывного календаря вектор, векторные картинки отрывной календарь  шаблон | скачать на Depositphotos®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6049" y="1466851"/>
            <a:ext cx="4785517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2800350" y="2933700"/>
            <a:ext cx="3752850" cy="594768"/>
          </a:xfrm>
          <a:prstGeom prst="rect">
            <a:avLst/>
          </a:prstGeom>
          <a:solidFill>
            <a:srgbClr val="E9F2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334480" y="4269745"/>
            <a:ext cx="487509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Додаткова сесія</a:t>
            </a:r>
            <a:r>
              <a:rPr lang="uk-UA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23.06 -15.07.2022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2386049" y="2857468"/>
            <a:ext cx="46959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 сесія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23.05 -17.06.2022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2844667" y="348127"/>
            <a:ext cx="3664216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3138401" y="440808"/>
            <a:ext cx="267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ЗНО-2022</a:t>
            </a:r>
            <a:endParaRPr sz="44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1436914" y="0"/>
            <a:ext cx="7707000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2198249" y="1740311"/>
            <a:ext cx="5832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ГРАФІК ПРОВЕДЕННЯ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854521" y="2276220"/>
            <a:ext cx="7158850" cy="4401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фізика                                                       	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 травня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хімія                                                        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 травня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мова                                     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травня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мова і література                     	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травня</a:t>
            </a: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                                                                                                  математика (завдання рівня стандарт)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 червня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                                             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 червня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іспанська мова                                       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 червня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німецька мова 			       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 червня   </a:t>
            </a: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французька мова                                           	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 червня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англійська мова                                          	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 червня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історія України                                      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червня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географія                                                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червня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біологія                                                                   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червня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2816951" y="440808"/>
            <a:ext cx="4595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uk-UA" sz="4000" b="1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ЗНО-2022</a:t>
            </a:r>
            <a:endParaRPr sz="4000" b="1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1614007" y="983206"/>
            <a:ext cx="7001400" cy="5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627062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Кожен зареєстрований учасник зовнішнього незалежного оцінювання має право скласти тестування</a:t>
            </a:r>
            <a:r>
              <a:rPr lang="uk-UA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0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5 предметів </a:t>
            </a:r>
            <a:endParaRPr sz="3200"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мова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мова і література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 (завдання рівня стандарту)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</a:t>
            </a:r>
            <a:endParaRPr sz="24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історія України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англійська мова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німецька мова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фізика 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хімія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біологія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географія</a:t>
            </a:r>
            <a:endParaRPr sz="2400"/>
          </a:p>
          <a:p>
            <a:pPr marL="0" marR="0" lvl="0" indent="627063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2816951" y="440808"/>
            <a:ext cx="4595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uk-UA" sz="4000" b="1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ЗНО-2022</a:t>
            </a:r>
            <a:endParaRPr sz="4000" b="1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1654464" y="0"/>
            <a:ext cx="7707000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553624" y="1681291"/>
            <a:ext cx="7001300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627062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Кожен зареєстрований учасник зовнішнього незалежного оцінювання має право</a:t>
            </a:r>
            <a:r>
              <a:rPr lang="uk-UA" sz="24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кошти фізичних або юридичних осіб</a:t>
            </a: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додатково обрати предмети:</a:t>
            </a:r>
            <a:endParaRPr sz="2400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історія України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англійська мова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німецька мова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французька мова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іспанська мова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фізика 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хімія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біологія</a:t>
            </a:r>
            <a:endParaRPr sz="2400"/>
          </a:p>
          <a:p>
            <a:pPr marL="285750" marR="0" lvl="0" indent="-3238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географія</a:t>
            </a:r>
            <a:endParaRPr sz="2400"/>
          </a:p>
          <a:p>
            <a:pPr marL="0" marR="0" lvl="0" indent="627063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3697950" y="571500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ЗНО-2022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1384664" y="-14277"/>
            <a:ext cx="7759336" cy="6871063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2263200" y="2345650"/>
            <a:ext cx="6301200" cy="4220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4260441" y="3090805"/>
            <a:ext cx="3114620" cy="245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1"/>
              <a:buNone/>
            </a:pPr>
            <a:endParaRPr sz="20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42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31"/>
              <a:buNone/>
            </a:pPr>
            <a:endParaRPr sz="203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1859535" y="1174896"/>
            <a:ext cx="6301327" cy="95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Учасник складає ДПА з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4 обов’язкових предметів: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031"/>
              <a:buFont typeface="Arial"/>
              <a:buNone/>
            </a:pPr>
            <a:endParaRPr sz="203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031"/>
              <a:buFont typeface="Arial"/>
              <a:buNone/>
            </a:pPr>
            <a:endParaRPr sz="203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6913170" y="2946423"/>
            <a:ext cx="2824647" cy="296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1"/>
              <a:buFont typeface="Arial"/>
              <a:buNone/>
            </a:pPr>
            <a:endParaRPr sz="203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3169561" y="2667043"/>
            <a:ext cx="4572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мова</a:t>
            </a:r>
            <a:endParaRPr sz="2400"/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математика/математика</a:t>
            </a: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(завдання рівня стандарту)</a:t>
            </a:r>
            <a:endParaRPr sz="2400"/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історія України / іноземна мова</a:t>
            </a:r>
            <a:endParaRPr sz="2400"/>
          </a:p>
          <a:p>
            <a:pPr marL="28575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uk-UA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 із навчальних предметів </a:t>
            </a:r>
            <a:r>
              <a:rPr lang="uk-UA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(історія України, біологія, географія, фізика, хімія, англійська мова, німецька  мова)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2008838" y="15458"/>
            <a:ext cx="55542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uk-UA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ДПА - 2022</a:t>
            </a:r>
            <a:br>
              <a:rPr lang="uk-UA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i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2524964" y="-76135"/>
            <a:ext cx="5739471" cy="168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Times New Roman"/>
              <a:buNone/>
            </a:pPr>
            <a:r>
              <a:rPr lang="uk-UA" sz="2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КОМПЛЕКТІВ РЕЄСТРАЦІЙНИХ ДОКУМЕНТІВ </a:t>
            </a:r>
            <a:br>
              <a:rPr lang="uk-UA" sz="2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2197614" y="1467769"/>
            <a:ext cx="639417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Реєстрація на ЗНО 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01.02-09.03.2022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uk-UA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учнів, які складатимуть державну підсумкову атестацію у формі зовнішнього незалежного оцінювання: 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1652458" y="4230086"/>
            <a:ext cx="72759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uk-UA" sz="2000" b="1">
                <a:solidFill>
                  <a:srgbClr val="457EA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01.02 - 01.03.2022 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подання закладами освіти реєстраційних документів учасників для участі у зовнішньому незалежному оцінюванні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1652458" y="5630424"/>
            <a:ext cx="7275997" cy="7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uk-UA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01.02 - 09.03.2022</a:t>
            </a:r>
            <a:r>
              <a:rPr lang="uk-UA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унесення змін до реєстраційних даних (перереєстрація)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-1448481" y="323728"/>
            <a:ext cx="6994396" cy="107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lang="uk-UA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>
          <a:xfrm>
            <a:off x="1045029" y="0"/>
            <a:ext cx="8098972" cy="6858000"/>
          </a:xfrm>
          <a:prstGeom prst="rect">
            <a:avLst/>
          </a:prstGeom>
          <a:gradFill>
            <a:gsLst>
              <a:gs pos="0">
                <a:srgbClr val="B8D8FA"/>
              </a:gs>
              <a:gs pos="14000">
                <a:srgbClr val="A7D3EA"/>
              </a:gs>
              <a:gs pos="61000">
                <a:srgbClr val="E8F1FC"/>
              </a:gs>
              <a:gs pos="100000">
                <a:srgbClr val="E8F1F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289" y="1551662"/>
            <a:ext cx="5765339" cy="150229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914401" y="111584"/>
            <a:ext cx="82296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Реєстрація на ЗНО </a:t>
            </a:r>
            <a:endParaRPr sz="32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Відкрити сторінку </a:t>
            </a:r>
            <a:r>
              <a:rPr lang="uk-UA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«Реєстрація-2022», </a:t>
            </a:r>
            <a:r>
              <a:rPr lang="uk-UA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розміщену на сайті КРЦОЯО </a:t>
            </a:r>
            <a:r>
              <a:rPr lang="uk-UA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http://kуіvtest.org.ua/</a:t>
            </a:r>
            <a:r>
              <a:rPr lang="uk-UA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увести персональні дані, </a:t>
            </a: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сформувати реєстраційну картку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uk-UA" sz="2000">
                <a:solidFill>
                  <a:srgbClr val="065F7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000">
              <a:solidFill>
                <a:srgbClr val="065F74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3951677" y="6161861"/>
            <a:ext cx="50545" cy="10568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3336587" y="5436087"/>
            <a:ext cx="111868" cy="14105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3244174" y="5361694"/>
            <a:ext cx="1848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553624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4962" y="3232929"/>
            <a:ext cx="7465825" cy="3503598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69" name="Google Shape;169;p9"/>
          <p:cNvCxnSpPr/>
          <p:nvPr/>
        </p:nvCxnSpPr>
        <p:spPr>
          <a:xfrm>
            <a:off x="2821577" y="2946401"/>
            <a:ext cx="809897" cy="4825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Экран (4:3)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Faustina</vt:lpstr>
      <vt:lpstr>Times New Roman</vt:lpstr>
      <vt:lpstr>Arial</vt:lpstr>
      <vt:lpstr>Cambria</vt:lpstr>
      <vt:lpstr>Noto Sans Symbols</vt:lpstr>
      <vt:lpstr>Century Schoolbook</vt:lpstr>
      <vt:lpstr>Constantia</vt:lpstr>
      <vt:lpstr>Calibri</vt:lpstr>
      <vt:lpstr>Тема Office</vt:lpstr>
      <vt:lpstr> ЗОВНІШНЄ НЕЗАЛЕЖНЕ ОЦІНЮВАННЯ</vt:lpstr>
      <vt:lpstr>Нормативні документи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ФОРМУВАННЯ КОМПЛЕКТІВ РЕЄСТРАЦІЙНИХ ДОКУМЕНТІВ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реєстрації</vt:lpstr>
      <vt:lpstr>ЗНО - 2022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ЗОВНІШНЄ НЕЗАЛЕЖНЕ ОЦІНЮВАННЯ</dc:title>
  <dc:creator>Markasian, Pavel (KIEVH)</dc:creator>
  <cp:lastModifiedBy>Пользователь Windows</cp:lastModifiedBy>
  <cp:revision>1</cp:revision>
  <dcterms:created xsi:type="dcterms:W3CDTF">2016-11-18T14:12:19Z</dcterms:created>
  <dcterms:modified xsi:type="dcterms:W3CDTF">2022-01-31T16:31:51Z</dcterms:modified>
</cp:coreProperties>
</file>